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62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50" r:id="rId37"/>
    <p:sldId id="749" r:id="rId38"/>
    <p:sldId id="763" r:id="rId39"/>
    <p:sldId id="601" r:id="rId40"/>
    <p:sldId id="599" r:id="rId41"/>
    <p:sldId id="600" r:id="rId42"/>
    <p:sldId id="602" r:id="rId43"/>
    <p:sldId id="605" r:id="rId44"/>
    <p:sldId id="607" r:id="rId45"/>
    <p:sldId id="608" r:id="rId46"/>
    <p:sldId id="652" r:id="rId47"/>
    <p:sldId id="635" r:id="rId48"/>
    <p:sldId id="609" r:id="rId49"/>
    <p:sldId id="636" r:id="rId50"/>
    <p:sldId id="655" r:id="rId51"/>
    <p:sldId id="653" r:id="rId52"/>
    <p:sldId id="654" r:id="rId53"/>
    <p:sldId id="659" r:id="rId54"/>
    <p:sldId id="623" r:id="rId55"/>
    <p:sldId id="624" r:id="rId56"/>
    <p:sldId id="625" r:id="rId57"/>
    <p:sldId id="626" r:id="rId58"/>
    <p:sldId id="627" r:id="rId59"/>
    <p:sldId id="628" r:id="rId60"/>
    <p:sldId id="699" r:id="rId61"/>
    <p:sldId id="700" r:id="rId62"/>
    <p:sldId id="662" r:id="rId63"/>
    <p:sldId id="764" r:id="rId64"/>
    <p:sldId id="751" r:id="rId65"/>
    <p:sldId id="765" r:id="rId66"/>
    <p:sldId id="746" r:id="rId67"/>
    <p:sldId id="745" r:id="rId68"/>
    <p:sldId id="766" r:id="rId69"/>
    <p:sldId id="744" r:id="rId70"/>
    <p:sldId id="741" r:id="rId71"/>
    <p:sldId id="748" r:id="rId72"/>
    <p:sldId id="747" r:id="rId73"/>
    <p:sldId id="767" r:id="rId74"/>
    <p:sldId id="757" r:id="rId75"/>
    <p:sldId id="758" r:id="rId76"/>
    <p:sldId id="759" r:id="rId77"/>
    <p:sldId id="760" r:id="rId78"/>
    <p:sldId id="768" r:id="rId79"/>
    <p:sldId id="594" r:id="rId80"/>
    <p:sldId id="595" r:id="rId81"/>
    <p:sldId id="596" r:id="rId82"/>
    <p:sldId id="692" r:id="rId83"/>
    <p:sldId id="693" r:id="rId84"/>
    <p:sldId id="694" r:id="rId85"/>
    <p:sldId id="695" r:id="rId86"/>
    <p:sldId id="696" r:id="rId87"/>
    <p:sldId id="697" r:id="rId88"/>
    <p:sldId id="6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50"/>
            <p14:sldId id="749"/>
            <p14:sldId id="763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312" y="-576"/>
      </p:cViewPr>
      <p:guideLst>
        <p:guide orient="horz" pos="216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\\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{1}{\pi\sigma^4} \left(\</a:t>
            </a:r>
            <a:r>
              <a:rPr lang="en-US" dirty="0" err="1" smtClean="0"/>
              <a:t>frac</a:t>
            </a:r>
            <a:r>
              <a:rPr lang="en-US" dirty="0" smtClean="0"/>
              <a:t>{x^2+y^2}{2\sigma^2}-1\right){\</a:t>
            </a:r>
            <a:r>
              <a:rPr lang="en-US" dirty="0" err="1" smtClean="0"/>
              <a:t>rm</a:t>
            </a:r>
            <a:r>
              <a:rPr lang="en-US" dirty="0" smtClean="0"/>
              <a:t> e}^{-\</a:t>
            </a:r>
            <a:r>
              <a:rPr lang="en-US" dirty="0" err="1" smtClean="0"/>
              <a:t>frac</a:t>
            </a:r>
            <a:r>
              <a:rPr lang="en-US" dirty="0" smtClean="0"/>
              <a:t>{x^2+y^2}{2\sigma^2}}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\\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{1}{\pi\sigma^4} \left(\</a:t>
            </a:r>
            <a:r>
              <a:rPr lang="en-US" dirty="0" err="1" smtClean="0"/>
              <a:t>frac</a:t>
            </a:r>
            <a:r>
              <a:rPr lang="en-US" dirty="0" smtClean="0"/>
              <a:t>{x^2+y^2}{2\sigma^2}-1\right){\</a:t>
            </a:r>
            <a:r>
              <a:rPr lang="en-US" dirty="0" err="1" smtClean="0"/>
              <a:t>rm</a:t>
            </a:r>
            <a:r>
              <a:rPr lang="en-US" dirty="0" smtClean="0"/>
              <a:t> e}^{-\</a:t>
            </a:r>
            <a:r>
              <a:rPr lang="en-US" dirty="0" err="1" smtClean="0"/>
              <a:t>frac</a:t>
            </a:r>
            <a:r>
              <a:rPr lang="en-US" dirty="0" smtClean="0"/>
              <a:t>{x^2+y^2}{2\sigma^2}}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normLoG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\sigma^2\Delta_{(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\sigma^2\left ( 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gif"/><Relationship Id="rId4" Type="http://schemas.openxmlformats.org/officeDocument/2006/relationships/image" Target="../media/image125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=""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</a:t>
            </a:r>
            <a:r>
              <a:rPr lang="en-US" dirty="0"/>
              <a:t>clutter =&gt; </a:t>
            </a:r>
            <a:r>
              <a:rPr lang="en-US" dirty="0" smtClean="0"/>
              <a:t>invariance to 3D </a:t>
            </a:r>
            <a:r>
              <a:rPr lang="en-US" dirty="0"/>
              <a:t>change of </a:t>
            </a:r>
            <a:r>
              <a:rPr lang="en-US" dirty="0" smtClean="0"/>
              <a:t>viewpoint.</a:t>
            </a:r>
            <a:endParaRPr lang="en-US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</a:t>
            </a:r>
            <a:r>
              <a:rPr lang="en-US" dirty="0" smtClean="0"/>
              <a:t>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b="1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template matching- we are convolving a signal with a template of a </a:t>
            </a:r>
            <a:r>
              <a:rPr lang="en-US" dirty="0" err="1" smtClean="0"/>
              <a:t>LoG</a:t>
            </a:r>
            <a:r>
              <a:rPr lang="en-US" dirty="0" smtClean="0"/>
              <a:t> (</a:t>
            </a:r>
            <a:r>
              <a:rPr lang="en-US" dirty="0" err="1" smtClean="0"/>
              <a:t>Laplacian</a:t>
            </a:r>
            <a:r>
              <a:rPr lang="en-US" dirty="0" smtClean="0"/>
              <a:t> of Gaussian) to get the highest response when the template matches the signal.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481019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1"/>
            <a:ext cx="47752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47752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97439" y="3333374"/>
            <a:ext cx="99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3715" y="34072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766627" y="4880428"/>
            <a:ext cx="522516" cy="232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36001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5601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293100" y="1892300"/>
            <a:ext cx="1295400" cy="162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644744" y="2514600"/>
            <a:ext cx="1219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Highest response occurs  when the signal is exactly the width of the positive part of the </a:t>
                </a:r>
                <a:r>
                  <a:rPr lang="en-US" dirty="0" err="1" smtClean="0"/>
                  <a:t>LoG</a:t>
                </a:r>
                <a:r>
                  <a:rPr lang="en-US" dirty="0" smtClean="0"/>
                  <a:t> =&gt;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3" y="4152735"/>
            <a:ext cx="54292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72657" y="4587907"/>
            <a:ext cx="25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27089" y="4788475"/>
            <a:ext cx="296583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response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Blob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</a:t>
            </a:r>
            <a:r>
              <a:rPr lang="en-US" dirty="0" smtClean="0"/>
              <a:t>detection- normalized </a:t>
            </a:r>
            <a:r>
              <a:rPr lang="en-US" dirty="0" err="1" smtClean="0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want to find the characteristic scale of the blob by convolving it with </a:t>
            </a:r>
            <a:r>
              <a:rPr lang="en-US" dirty="0" err="1" smtClean="0"/>
              <a:t>LoGs</a:t>
            </a:r>
            <a:r>
              <a:rPr lang="en-US" dirty="0" smtClean="0"/>
              <a:t> at </a:t>
            </a:r>
            <a:r>
              <a:rPr lang="en-US" dirty="0"/>
              <a:t>several </a:t>
            </a:r>
            <a:r>
              <a:rPr lang="en-US" dirty="0" smtClean="0"/>
              <a:t>scales and </a:t>
            </a:r>
            <a:r>
              <a:rPr lang="en-US" dirty="0"/>
              <a:t>looking for the maximum </a:t>
            </a:r>
            <a:r>
              <a:rPr lang="en-US" dirty="0" smtClean="0"/>
              <a:t>response.</a:t>
            </a:r>
          </a:p>
          <a:p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err="1" smtClean="0"/>
              <a:t>LoG</a:t>
            </a:r>
            <a:r>
              <a:rPr lang="en-US" dirty="0" smtClean="0"/>
              <a:t> response </a:t>
            </a:r>
            <a:r>
              <a:rPr lang="en-US" dirty="0"/>
              <a:t>decays as scale </a:t>
            </a:r>
            <a:r>
              <a:rPr lang="en-US" dirty="0" smtClean="0"/>
              <a:t>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that the maximum of the </a:t>
            </a:r>
            <a:r>
              <a:rPr lang="en-US" dirty="0" err="1" smtClean="0"/>
              <a:t>LoG</a:t>
            </a:r>
            <a:r>
              <a:rPr lang="en-US" dirty="0" smtClean="0"/>
              <a:t> will be always at the same value, so we are using the scale normalized </a:t>
            </a:r>
            <a:r>
              <a:rPr lang="en-US" dirty="0" err="1" smtClean="0"/>
              <a:t>LoG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example of max responses: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Normalized </a:t>
            </a:r>
            <a:r>
              <a:rPr lang="en-US" dirty="0" err="1" smtClean="0"/>
              <a:t>LoG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/>
              <a:t>responses of the same features at different scales are the same!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  <a:extLst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  <a:extLst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  <a:extLst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and why we need f</a:t>
            </a:r>
            <a:r>
              <a:rPr lang="en-US" b="1" dirty="0" smtClean="0"/>
              <a:t>eatures detection?</a:t>
            </a:r>
            <a:endParaRPr lang="en-US" b="1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694" t="9183" r="10081" b="8338"/>
          <a:stretch>
            <a:fillRect/>
          </a:stretch>
        </p:blipFill>
        <p:spPr>
          <a:xfrm>
            <a:off x="5048539" y="47144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710" t="10667" r="9677" b="9439"/>
          <a:stretch>
            <a:fillRect/>
          </a:stretch>
        </p:blipFill>
        <p:spPr>
          <a:xfrm>
            <a:off x="5048539" y="472129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87363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612293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9.8</a:t>
            </a: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</a:t>
            </a:r>
            <a:r>
              <a:rPr lang="en-US" dirty="0" smtClean="0"/>
              <a:t>edges: </a:t>
            </a:r>
            <a:r>
              <a:rPr lang="en-US" dirty="0" err="1" smtClean="0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</a:t>
            </a:r>
            <a:r>
              <a:rPr lang="en-US" dirty="0" smtClean="0"/>
              <a:t>Faster computationally</a:t>
            </a:r>
            <a:r>
              <a:rPr lang="en-US" dirty="0" smtClean="0"/>
              <a:t> </a:t>
            </a:r>
            <a:r>
              <a:rPr lang="en-US" dirty="0"/>
              <a:t>(explained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dsp.stackexchange.com/a/37675</a:t>
            </a:r>
            <a:r>
              <a:rPr lang="en-US" dirty="0" smtClean="0"/>
              <a:t> 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xmlns="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algorithm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73117" y="1081379"/>
            <a:ext cx="8953169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images.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</a:t>
            </a:r>
            <a:r>
              <a:rPr lang="en-US" sz="2800" dirty="0" smtClean="0">
                <a:solidFill>
                  <a:schemeClr val="tx1"/>
                </a:solidFill>
              </a:rPr>
              <a:t>scales </a:t>
            </a:r>
            <a:r>
              <a:rPr lang="en-US" sz="2800" dirty="0">
                <a:solidFill>
                  <a:schemeClr val="tx1"/>
                </a:solidFill>
              </a:rPr>
              <a:t>the max </a:t>
            </a:r>
            <a:r>
              <a:rPr lang="en-US" sz="2800" dirty="0" smtClean="0">
                <a:solidFill>
                  <a:schemeClr val="tx1"/>
                </a:solidFill>
              </a:rPr>
              <a:t>response.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detection: summary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Advantages:</a:t>
                </a:r>
              </a:p>
              <a:p>
                <a:pPr lvl="1"/>
                <a:r>
                  <a:rPr lang="en-US" dirty="0" smtClean="0"/>
                  <a:t>Invariant to translation, rotation, scale and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(because we use only the derivatives).</a:t>
                </a:r>
              </a:p>
              <a:p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find edges and not only corners (why is it bad? Next).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xmlns="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Reminder: Gaussian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err="1" smtClean="0"/>
              <a:t>LoG</a:t>
            </a:r>
            <a:r>
              <a:rPr lang="en-US" dirty="0" smtClean="0"/>
              <a:t> blob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images is low-passed filter so much, we can decimate the image and not loose data in the process!</a:t>
            </a:r>
          </a:p>
          <a:p>
            <a:r>
              <a:rPr lang="en-US" dirty="0" smtClean="0"/>
              <a:t>We can build a Gaussian pyramid (as taught in image processing recap class) and run the entire algorithm on the different </a:t>
            </a:r>
            <a:r>
              <a:rPr lang="en-US" b="1" dirty="0" smtClean="0"/>
              <a:t>octave scales.</a:t>
            </a:r>
          </a:p>
          <a:p>
            <a:r>
              <a:rPr lang="en-US" b="1" dirty="0" smtClean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b="1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</a:t>
            </a:r>
            <a:r>
              <a:rPr lang="en-US" dirty="0" err="1"/>
              <a:t>wikipedia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pixels- 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=""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=""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=""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=""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=""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=""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=""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=""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=""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=""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=""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=""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=""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=""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=""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=""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=""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=""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=""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=""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</a:t>
            </a:r>
            <a:r>
              <a:rPr lang="en-US" sz="2800" dirty="0" smtClean="0">
                <a:solidFill>
                  <a:schemeClr val="tx1"/>
                </a:solidFill>
              </a:rPr>
              <a:t>second-moment matrix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 smtClean="0"/>
              <a:t>Harris </a:t>
            </a:r>
            <a:r>
              <a:rPr dirty="0"/>
              <a:t>corner </a:t>
            </a:r>
            <a:r>
              <a:rPr dirty="0" smtClean="0"/>
              <a:t>detector</a:t>
            </a:r>
            <a:r>
              <a:rPr lang="en-US" dirty="0" smtClean="0"/>
              <a:t>- </a:t>
            </a:r>
            <a:r>
              <a:rPr lang="en-US" dirty="0" smtClean="0"/>
              <a:t>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Ellipse rotates but 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its shape </a:t>
            </a: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</a:t>
            </a: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 smtClean="0"/>
              <a:t>Harris </a:t>
            </a:r>
            <a:r>
              <a:rPr dirty="0"/>
              <a:t>corner </a:t>
            </a:r>
            <a:r>
              <a:rPr dirty="0" smtClean="0"/>
              <a:t>detector</a:t>
            </a:r>
            <a:r>
              <a:rPr lang="en-US" dirty="0" smtClean="0"/>
              <a:t>- </a:t>
            </a:r>
            <a:r>
              <a:rPr lang="en-US" dirty="0" smtClean="0"/>
              <a:t>intensity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  <a:sym typeface="Helvetica Light"/>
                  </a:rPr>
                  <a:t>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b="1" dirty="0" smtClean="0"/>
              <a:t>SIFT detector</a:t>
            </a:r>
            <a:endParaRPr lang="en-US" b="1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</a:t>
            </a:r>
            <a:r>
              <a:rPr lang="en-US" dirty="0" err="1" smtClean="0"/>
              <a:t>keypoint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 smtClean="0"/>
              <a:t>keypoint</a:t>
            </a:r>
            <a:r>
              <a:rPr lang="en-US" dirty="0" smtClean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186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 err="1">
                <a:solidFill>
                  <a:schemeClr val="tx1"/>
                </a:solidFill>
              </a:rPr>
              <a:t>x,y</a:t>
            </a:r>
            <a:r>
              <a:rPr lang="en-US" sz="2800" b="1" dirty="0">
                <a:solidFill>
                  <a:schemeClr val="tx1"/>
                </a:solidFill>
              </a:rPr>
              <a:t>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b="1" dirty="0" smtClean="0"/>
              <a:t>Feature description</a:t>
            </a:r>
          </a:p>
          <a:p>
            <a:pPr lvl="1"/>
            <a:r>
              <a:rPr lang="en-US" b="1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HOG- Histogram of Oriented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dense representation of image as blocks, each with it own histogram of gradient directions, weighted by the gradient magnitude.</a:t>
            </a:r>
          </a:p>
          <a:p>
            <a:r>
              <a:rPr lang="en-US" dirty="0" smtClean="0"/>
              <a:t>Originally used to detect humans in images. </a:t>
            </a:r>
          </a:p>
          <a:p>
            <a:r>
              <a:rPr lang="en-US" dirty="0" smtClean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b="1" dirty="0" smtClean="0"/>
              <a:t>SIFT descriptor</a:t>
            </a:r>
            <a:endParaRPr lang="en-US" b="1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 variation as SIFT </a:t>
            </a:r>
            <a:r>
              <a:rPr lang="en-US" dirty="0" err="1" smtClean="0"/>
              <a:t>keypoint</a:t>
            </a:r>
            <a:r>
              <a:rPr lang="en-US" dirty="0" smtClean="0"/>
              <a:t> descriptor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 smtClean="0">
                <a:solidFill>
                  <a:schemeClr val="tx1"/>
                </a:solidFill>
              </a:rPr>
              <a:t>keypoint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at the selected </a:t>
            </a:r>
            <a:r>
              <a:rPr lang="en-US" sz="2800" dirty="0" smtClean="0">
                <a:solidFill>
                  <a:schemeClr val="tx1"/>
                </a:solidFill>
              </a:rPr>
              <a:t>scale, </a:t>
            </a:r>
            <a:r>
              <a:rPr lang="en-US" sz="2800" dirty="0">
                <a:solidFill>
                  <a:schemeClr val="tx1"/>
                </a:solidFill>
              </a:rPr>
              <a:t>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feature, and calculate gradient orientation and magnitude to each </a:t>
            </a:r>
            <a:r>
              <a:rPr lang="en-US" sz="2800" dirty="0" smtClean="0">
                <a:solidFill>
                  <a:schemeClr val="tx1"/>
                </a:solidFill>
              </a:rPr>
              <a:t>pixel.</a:t>
            </a:r>
          </a:p>
          <a:p>
            <a:pPr>
              <a:buFontTx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Magnitude </a:t>
            </a:r>
            <a:r>
              <a:rPr lang="en-US" sz="2800" dirty="0">
                <a:solidFill>
                  <a:schemeClr val="tx1"/>
                </a:solidFill>
              </a:rPr>
              <a:t>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SIFT: scale invariant feature transform.</a:t>
            </a:r>
          </a:p>
          <a:p>
            <a:r>
              <a:rPr lang="en-US" dirty="0" smtClean="0"/>
              <a:t>Extraordinarily </a:t>
            </a:r>
            <a:r>
              <a:rPr lang="en-US" dirty="0"/>
              <a:t>robust matching </a:t>
            </a:r>
            <a:r>
              <a:rPr lang="en-US" dirty="0" smtClean="0"/>
              <a:t>technique for local </a:t>
            </a:r>
            <a:r>
              <a:rPr lang="en-US" dirty="0" err="1" smtClean="0"/>
              <a:t>keypoint</a:t>
            </a:r>
            <a:r>
              <a:rPr lang="en-US" dirty="0" smtClean="0"/>
              <a:t> detection description and matching.</a:t>
            </a:r>
            <a:endParaRPr lang="en-US" dirty="0"/>
          </a:p>
          <a:p>
            <a:r>
              <a:rPr lang="en-US" dirty="0"/>
              <a:t>Can handle changes in </a:t>
            </a:r>
            <a:r>
              <a:rPr lang="en-US" dirty="0" smtClean="0"/>
              <a:t>viewpoint: 3D change of POV, scale, rotation and translation.</a:t>
            </a:r>
            <a:endParaRPr lang="en-US" dirty="0"/>
          </a:p>
          <a:p>
            <a:pPr lvl="1"/>
            <a:r>
              <a:rPr lang="en-US" sz="2800" dirty="0"/>
              <a:t>Up to about 60 degree out of plane </a:t>
            </a:r>
            <a:r>
              <a:rPr lang="en-US" sz="2800" dirty="0" smtClean="0"/>
              <a:t>rotation.</a:t>
            </a:r>
            <a:endParaRPr lang="en-US" sz="2800" dirty="0"/>
          </a:p>
          <a:p>
            <a:r>
              <a:rPr lang="en-US" dirty="0"/>
              <a:t>Can handle significant changes in </a:t>
            </a:r>
            <a:r>
              <a:rPr lang="en-US" dirty="0" smtClean="0"/>
              <a:t>illumination.</a:t>
            </a:r>
            <a:endParaRPr lang="en-US" dirty="0"/>
          </a:p>
          <a:p>
            <a:pPr lvl="1"/>
            <a:r>
              <a:rPr lang="en-US" sz="2800" dirty="0"/>
              <a:t>Sometimes even day vs. </a:t>
            </a:r>
            <a:r>
              <a:rPr lang="en-US" sz="2800" dirty="0" smtClean="0"/>
              <a:t>night.</a:t>
            </a:r>
          </a:p>
          <a:p>
            <a:r>
              <a:rPr lang="en-US" dirty="0" smtClean="0"/>
              <a:t>Fast </a:t>
            </a:r>
            <a:r>
              <a:rPr lang="en-US" dirty="0"/>
              <a:t>and efficient—can run in real </a:t>
            </a:r>
            <a:r>
              <a:rPr lang="en-US" dirty="0" smtClean="0"/>
              <a:t>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</a:t>
            </a:r>
            <a:r>
              <a:rPr dirty="0" smtClean="0"/>
              <a:t>weighting</a:t>
            </a:r>
            <a:endParaRPr dirty="0"/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Invariant to:</a:t>
            </a:r>
          </a:p>
          <a:p>
            <a:pPr lvl="1"/>
            <a:r>
              <a:rPr lang="en-US" dirty="0" smtClean="0"/>
              <a:t>Rotation (due to shifting of the histograms around the main direction).</a:t>
            </a:r>
          </a:p>
          <a:p>
            <a:pPr lvl="1"/>
            <a:r>
              <a:rPr lang="en-US" dirty="0" smtClean="0"/>
              <a:t>Translation (easy to see).</a:t>
            </a:r>
          </a:p>
          <a:p>
            <a:pPr lvl="1"/>
            <a:r>
              <a:rPr lang="en-US" dirty="0" smtClean="0"/>
              <a:t>Scale (build at a specific scale).</a:t>
            </a:r>
          </a:p>
          <a:p>
            <a:pPr lvl="1"/>
            <a:r>
              <a:rPr lang="en-US" dirty="0" smtClean="0"/>
              <a:t>Illumination shift (only derivatives are used).</a:t>
            </a:r>
          </a:p>
          <a:p>
            <a:pPr lvl="1"/>
            <a:r>
              <a:rPr lang="en-US" dirty="0" smtClean="0"/>
              <a:t>Illumination scale (normalize the feature vector).</a:t>
            </a:r>
          </a:p>
          <a:p>
            <a:pPr lvl="1"/>
            <a:r>
              <a:rPr lang="en-US" dirty="0" smtClean="0"/>
              <a:t>3D change of view (the descriptor is of local </a:t>
            </a:r>
            <a:r>
              <a:rPr lang="en-US" dirty="0" err="1" smtClean="0"/>
              <a:t>keypoints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b="1" dirty="0" smtClean="0"/>
              <a:t>SIFT feature matching</a:t>
            </a:r>
            <a:endParaRPr lang="en-US" b="1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Feature </a:t>
            </a:r>
            <a:r>
              <a:rPr lang="en-US" dirty="0"/>
              <a:t>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</a:t>
            </a:r>
            <a:r>
              <a:rPr lang="en-US" sz="2800" dirty="0" smtClean="0"/>
              <a:t>distance</a:t>
            </a:r>
          </a:p>
          <a:p>
            <a:pPr marL="514350" indent="-457200"/>
            <a:r>
              <a:rPr lang="en-US" sz="3000" dirty="0" smtClean="0"/>
              <a:t>What distance function to use?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 smtClean="0"/>
                  <a:t>What distance function to use?</a:t>
                </a:r>
              </a:p>
              <a:p>
                <a:pPr marL="914400" lvl="1" indent="-457200"/>
                <a:r>
                  <a:rPr lang="en-US" sz="2400" dirty="0" smtClean="0"/>
                  <a:t>Simple </a:t>
                </a:r>
                <a:r>
                  <a:rPr lang="en-US" sz="2400" dirty="0"/>
                  <a:t>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0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can give small distances for ambiguous (incorrect) </a:t>
                </a:r>
                <a:r>
                  <a:rPr lang="en-US" sz="2400" dirty="0" smtClean="0"/>
                  <a:t>matches.</a:t>
                </a:r>
                <a:endParaRPr lang="en-US" sz="2400" dirty="0"/>
              </a:p>
            </p:txBody>
          </p:sp>
        </mc:Choice>
        <mc:Fallback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 smtClean="0"/>
                  <a:t>Better </a:t>
                </a:r>
                <a:r>
                  <a:rPr lang="en-US" dirty="0"/>
                  <a:t>approach:  ratio </a:t>
                </a:r>
                <a:r>
                  <a:rPr lang="en-US" dirty="0" smtClean="0"/>
                  <a:t>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&gt;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</a:t>
                </a:r>
                <a:r>
                  <a:rPr lang="en-US" sz="2800" dirty="0" smtClean="0"/>
                  <a:t>match </a:t>
                </a:r>
                <a:r>
                  <a:rPr lang="en-US" sz="2800" dirty="0"/>
                  <a:t>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</a:t>
                </a:r>
                <a:r>
                  <a:rPr lang="en-US" sz="2800" dirty="0" smtClean="0"/>
                  <a:t>larger </a:t>
                </a:r>
                <a:r>
                  <a:rPr lang="en-US" sz="2800" dirty="0"/>
                  <a:t>values for </a:t>
                </a:r>
                <a:r>
                  <a:rPr lang="en-US" sz="2800" dirty="0" smtClean="0"/>
                  <a:t>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haven’t been covered about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fast search of descriptors.</a:t>
            </a:r>
          </a:p>
          <a:p>
            <a:r>
              <a:rPr lang="en-US" dirty="0" smtClean="0"/>
              <a:t>A lot of minor engineering steps (e.g. </a:t>
            </a:r>
            <a:r>
              <a:rPr lang="en-US" dirty="0" err="1" smtClean="0"/>
              <a:t>thresholding</a:t>
            </a:r>
            <a:r>
              <a:rPr lang="en-US" dirty="0" smtClean="0"/>
              <a:t> of features). </a:t>
            </a:r>
          </a:p>
          <a:p>
            <a:r>
              <a:rPr lang="en-US" dirty="0" smtClean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b="1" dirty="0" smtClean="0"/>
              <a:t>Panoramas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  <a:endParaRPr lang="en-US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Panoramas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 smtClean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 smtClean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</a:t>
                </a:r>
                <a:r>
                  <a:rPr lang="en-US" dirty="0" smtClean="0"/>
                  <a:t>is used to </a:t>
                </a:r>
                <a:r>
                  <a:rPr lang="en-US" dirty="0"/>
                  <a:t>drop wrongly matched points (outliers</a:t>
                </a:r>
                <a:r>
                  <a:rPr lang="en-US" dirty="0" smtClean="0"/>
                  <a:t>). Only 3 points needed to be chosen at random to find a RANSAC projection.</a:t>
                </a:r>
                <a:endParaRPr lang="en-US" dirty="0"/>
              </a:p>
            </p:txBody>
          </p:sp>
        </mc:Choice>
        <mc:Fallback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=""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</a:t>
            </a:r>
            <a:r>
              <a:rPr lang="en-US" dirty="0" smtClean="0"/>
              <a:t>eatures detection?</a:t>
            </a:r>
            <a:endParaRPr lang="en-US" dirty="0"/>
          </a:p>
          <a:p>
            <a:r>
              <a:rPr lang="en-US" b="1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  <a:endParaRPr lang="en-US" dirty="0" smtClean="0"/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3826</TotalTime>
  <Words>3348</Words>
  <Application>Microsoft Office PowerPoint</Application>
  <PresentationFormat>Custom</PresentationFormat>
  <Paragraphs>600</Paragraphs>
  <Slides>88</Slides>
  <Notes>17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scale</vt:lpstr>
      <vt:lpstr>optimal scale</vt:lpstr>
      <vt:lpstr>PowerPoint Presentation</vt:lpstr>
      <vt:lpstr>As seen in class- edges: DoG</vt:lpstr>
      <vt:lpstr>PowerPoint Presentation</vt:lpstr>
      <vt:lpstr>Blob detection algorithm</vt:lpstr>
      <vt:lpstr>Blob detection: summary</vt:lpstr>
      <vt:lpstr>PowerPoint Presentation</vt:lpstr>
      <vt:lpstr>Improved LoG blob detector</vt:lpstr>
      <vt:lpstr>contents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Yoni Chechik</cp:lastModifiedBy>
  <cp:revision>86</cp:revision>
  <dcterms:created xsi:type="dcterms:W3CDTF">2019-11-08T16:12:10Z</dcterms:created>
  <dcterms:modified xsi:type="dcterms:W3CDTF">2019-11-18T16:41:01Z</dcterms:modified>
</cp:coreProperties>
</file>